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09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AE4D-2AFF-481E-818D-C4E7C7AC971F}" type="datetimeFigureOut">
              <a:rPr lang="es-CO" smtClean="0"/>
              <a:t>09/05/2013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BDA2-43A1-4BC6-AF68-DAB4CA6502F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57490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AE4D-2AFF-481E-818D-C4E7C7AC971F}" type="datetimeFigureOut">
              <a:rPr lang="es-CO" smtClean="0"/>
              <a:t>09/05/2013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BDA2-43A1-4BC6-AF68-DAB4CA6502F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84621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AE4D-2AFF-481E-818D-C4E7C7AC971F}" type="datetimeFigureOut">
              <a:rPr lang="es-CO" smtClean="0"/>
              <a:t>09/05/2013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BDA2-43A1-4BC6-AF68-DAB4CA6502F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33244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AE4D-2AFF-481E-818D-C4E7C7AC971F}" type="datetimeFigureOut">
              <a:rPr lang="es-CO" smtClean="0"/>
              <a:t>09/05/2013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BDA2-43A1-4BC6-AF68-DAB4CA6502F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75770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AE4D-2AFF-481E-818D-C4E7C7AC971F}" type="datetimeFigureOut">
              <a:rPr lang="es-CO" smtClean="0"/>
              <a:t>09/05/2013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BDA2-43A1-4BC6-AF68-DAB4CA6502F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2289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AE4D-2AFF-481E-818D-C4E7C7AC971F}" type="datetimeFigureOut">
              <a:rPr lang="es-CO" smtClean="0"/>
              <a:t>09/05/2013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BDA2-43A1-4BC6-AF68-DAB4CA6502F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71389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AE4D-2AFF-481E-818D-C4E7C7AC971F}" type="datetimeFigureOut">
              <a:rPr lang="es-CO" smtClean="0"/>
              <a:t>09/05/2013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BDA2-43A1-4BC6-AF68-DAB4CA6502F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49587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AE4D-2AFF-481E-818D-C4E7C7AC971F}" type="datetimeFigureOut">
              <a:rPr lang="es-CO" smtClean="0"/>
              <a:t>09/05/2013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BDA2-43A1-4BC6-AF68-DAB4CA6502F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56444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AE4D-2AFF-481E-818D-C4E7C7AC971F}" type="datetimeFigureOut">
              <a:rPr lang="es-CO" smtClean="0"/>
              <a:t>09/05/2013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BDA2-43A1-4BC6-AF68-DAB4CA6502F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15588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AE4D-2AFF-481E-818D-C4E7C7AC971F}" type="datetimeFigureOut">
              <a:rPr lang="es-CO" smtClean="0"/>
              <a:t>09/05/2013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BDA2-43A1-4BC6-AF68-DAB4CA6502F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75425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AE4D-2AFF-481E-818D-C4E7C7AC971F}" type="datetimeFigureOut">
              <a:rPr lang="es-CO" smtClean="0"/>
              <a:t>09/05/2013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1BDA2-43A1-4BC6-AF68-DAB4CA6502F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00028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8AE4D-2AFF-481E-818D-C4E7C7AC971F}" type="datetimeFigureOut">
              <a:rPr lang="es-CO" smtClean="0"/>
              <a:t>09/05/2013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1BDA2-43A1-4BC6-AF68-DAB4CA6502F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85019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>
                <a:latin typeface="Algerian" pitchFamily="82" charset="0"/>
              </a:rPr>
              <a:t>TU TIEMPO SE ESTÁ </a:t>
            </a:r>
            <a:r>
              <a:rPr lang="es-CO" dirty="0" smtClean="0">
                <a:latin typeface="Algerian" pitchFamily="82" charset="0"/>
              </a:rPr>
              <a:t>ACABANDO n°2.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708921"/>
            <a:ext cx="3322712" cy="122413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4800" b="1" dirty="0" smtClean="0">
                <a:solidFill>
                  <a:srgbClr val="FF0000"/>
                </a:solidFill>
              </a:rPr>
              <a:t>Lectura Biblica Mat.7:21.</a:t>
            </a:r>
            <a:endParaRPr lang="es-CO" sz="4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t3.gstatic.com/images?q=tbn:ANd9GcQ3j07gJo6zGbacpMWUonQ2W-ukLyQSgI6AbHDFgela7v9FLl4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916832"/>
            <a:ext cx="496855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6344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30425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sz="4400" b="1" i="1" dirty="0" smtClean="0"/>
              <a:t>Arrepiéntete</a:t>
            </a:r>
            <a:r>
              <a:rPr lang="es-CO" dirty="0" smtClean="0"/>
              <a:t>. Dios </a:t>
            </a:r>
            <a:r>
              <a:rPr lang="es-CO" dirty="0"/>
              <a:t>te llama hoy al arrepentimiento, vuélvete de tu pecados, cambia tu manera de pensar, vuélvete a Dios, desiste, ponte frenos, vas demasiado rápido, no puedes seguir viviendo como estas viviendo, por favor, reacciona, esto no es un juego, deja la apatía, busca a Dios de </a:t>
            </a:r>
            <a:r>
              <a:rPr lang="es-CO" dirty="0" smtClean="0"/>
              <a:t>verdad.</a:t>
            </a:r>
            <a:endParaRPr lang="es-CO" dirty="0"/>
          </a:p>
        </p:txBody>
      </p:sp>
      <p:pic>
        <p:nvPicPr>
          <p:cNvPr id="5122" name="Picture 2" descr="http://ubdavid.org/espanol/amor/graphics/10_5-pas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56310"/>
            <a:ext cx="3563888" cy="37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707904" y="2756310"/>
            <a:ext cx="51480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/>
              <a:t>Dios te ofrece misericordia, búscalo ahorita que tienes tiempo; </a:t>
            </a:r>
            <a:r>
              <a:rPr lang="es-CO" sz="2400" i="1" dirty="0"/>
              <a:t>“Buscad a Jehová mientras puede ser hallado, llamadle en tanto que está cercano. Deje (abandonar, desistir) el impío su camino (forma de pensar y actuar), y el hombre inicuo sus pensamientos, y vuélvase a Jehová, el cual tendrá de él misericordia, y al Dios nuestro, el cual será amplio en perdonar.” </a:t>
            </a:r>
            <a:r>
              <a:rPr lang="es-CO" sz="2400" b="1" i="1" dirty="0">
                <a:solidFill>
                  <a:srgbClr val="FF0000"/>
                </a:solidFill>
              </a:rPr>
              <a:t>Isaías 55:6-7</a:t>
            </a:r>
            <a:r>
              <a:rPr lang="es-CO" sz="2400" b="1" dirty="0">
                <a:solidFill>
                  <a:srgbClr val="FF0000"/>
                </a:solidFill>
              </a:rPr>
              <a:t/>
            </a:r>
            <a:br>
              <a:rPr lang="es-CO" sz="2400" b="1" dirty="0">
                <a:solidFill>
                  <a:srgbClr val="FF0000"/>
                </a:solidFill>
              </a:rPr>
            </a:br>
            <a:endParaRPr lang="es-CO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374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116632"/>
            <a:ext cx="8784976" cy="6480720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i="1" dirty="0" smtClean="0"/>
              <a:t>«¡</a:t>
            </a:r>
            <a:r>
              <a:rPr lang="es-CO" i="1" dirty="0"/>
              <a:t>Para mí, esas ofrendas no tienen ningún valor! ¡Ya no quiero que las traigan! Y no me ofrezcan incienso porque ya no lo soporto. Tampoco soporto sus fiestas de sábado y luna nueva, ni reuniones de gente malvada. Me resultan tan molestas que ya no las aguanto. “Ustedes oran mucho, y al orar levantan las manos, pero yo no los veo ni los escucho. ¡Han matado a tanta gente que las manos que levantan están manchadas de sangre!</a:t>
            </a:r>
            <a:br>
              <a:rPr lang="es-CO" i="1" dirty="0"/>
            </a:br>
            <a:r>
              <a:rPr lang="es-CO" i="1" dirty="0"/>
              <a:t>¡Dejen ya de pecar! ¡No quiero ver su maldad! ¡Dejen ya de hacer lo malo y aprendan a hacer lo bueno! Ayuden al maltratado, traten con justicia al huérfano y defiendan a la </a:t>
            </a:r>
            <a:r>
              <a:rPr lang="es-CO" i="1" dirty="0" smtClean="0"/>
              <a:t>viuda».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65139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i="1" dirty="0"/>
              <a:t>“Vengan ya, vamos a ponernos a cuentas, a ver si nos ponemos de acuerdo. </a:t>
            </a:r>
            <a:r>
              <a:rPr lang="es-CO" i="1" u="sng" dirty="0"/>
              <a:t>Si ustedes me obedecen, yo los perdonaré</a:t>
            </a:r>
            <a:r>
              <a:rPr lang="es-CO" i="1" dirty="0"/>
              <a:t>. Sus pecados los han manchado como con tinta roja (sangre); pero yo los limpiaré. ¡Los dejaré blancos como la nieve! ”Entonces comerán de lo mejor de la tierra; </a:t>
            </a:r>
            <a:r>
              <a:rPr lang="es-CO" i="1" u="sng" dirty="0"/>
              <a:t>pero si siguen siendo rebeldes, morirán en el campo de batalla. Les juro que así será</a:t>
            </a:r>
            <a:r>
              <a:rPr lang="es-CO" i="1" dirty="0"/>
              <a:t>” </a:t>
            </a:r>
            <a:r>
              <a:rPr lang="es-CO" b="1" i="1" dirty="0">
                <a:solidFill>
                  <a:srgbClr val="FF0000"/>
                </a:solidFill>
              </a:rPr>
              <a:t>Isaías 1:13-20</a:t>
            </a:r>
            <a:r>
              <a:rPr lang="es-CO" b="1" i="1" dirty="0"/>
              <a:t>.</a:t>
            </a:r>
            <a:r>
              <a:rPr lang="es-CO" dirty="0"/>
              <a:t> Tu tiempo se acaba y el señor te llama a que te arrepientas, no endurezcas tu corazón.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Note lo que dice Dios: </a:t>
            </a:r>
            <a:r>
              <a:rPr lang="es-CO" dirty="0"/>
              <a:t>¿De qué me sirve que ustedes me guarden el sábado, me traigan ofrendas, y oren fervientemente, si no son sinceros conmigo? Eso para mi no tiene ningún valor a menos que se </a:t>
            </a:r>
            <a:r>
              <a:rPr lang="es-CO" dirty="0" smtClean="0"/>
              <a:t>conviertan. 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44907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sphotos-a.xx.fbcdn.net/hphotos-ash4/c8.0.403.403/p403x403/430716_4288992816524_47573174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424936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2267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005064"/>
            <a:ext cx="9144000" cy="2553147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es-CO" i="1" dirty="0" smtClean="0"/>
              <a:t>“</a:t>
            </a:r>
            <a:r>
              <a:rPr lang="es-CO" sz="4400" i="1" dirty="0"/>
              <a:t>Escúchenme, ustedes, los que dicen: «Hoy o mañana iremos a la ciudad; allí nos quedaremos todo un año, y haremos buenos negocios y ganaremos mucho dinero.» ¿Cómo pueden hablar así, cuando ni siquiera saben lo que les va a suceder mañana? Su vida es como la niebla: aparece por un poco de tiempo, y luego desaparece. Más bien, deberían decir: «Si Dios quiere, viviremos y haremos esto o aquello.» Sin embargo, a ustedes les gusta hablar con orgullo, como si fueran dueños del futuro, y eso es muy malo.” </a:t>
            </a:r>
            <a:r>
              <a:rPr lang="es-CO" sz="4400" b="1" i="1" dirty="0">
                <a:solidFill>
                  <a:srgbClr val="FF0000"/>
                </a:solidFill>
              </a:rPr>
              <a:t>Santiago </a:t>
            </a:r>
            <a:r>
              <a:rPr lang="es-CO" sz="4400" b="1" i="1" dirty="0" smtClean="0">
                <a:solidFill>
                  <a:srgbClr val="FF0000"/>
                </a:solidFill>
              </a:rPr>
              <a:t>4:13-16</a:t>
            </a:r>
            <a:r>
              <a:rPr lang="es-CO" sz="4400" dirty="0">
                <a:solidFill>
                  <a:srgbClr val="FF0000"/>
                </a:solidFill>
              </a:rPr>
              <a:t>.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79512" y="332656"/>
            <a:ext cx="5328592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b="1" i="1" dirty="0"/>
              <a:t>Recuerda lo transitorio de tu vida.</a:t>
            </a:r>
            <a:r>
              <a:rPr lang="es-CO" sz="2800" dirty="0"/>
              <a:t> Tu vida en esta tierra es muy corta, tu tiempo sigue avanzando sin que tu lo notes y pronto se detendrá, el reloj hace clic, clic, y pronto todo se abra acabado</a:t>
            </a:r>
            <a:r>
              <a:rPr lang="es-CO" sz="2800" dirty="0" smtClean="0"/>
              <a:t>;</a:t>
            </a:r>
            <a:endParaRPr lang="es-CO" sz="2800" dirty="0"/>
          </a:p>
        </p:txBody>
      </p:sp>
      <p:pic>
        <p:nvPicPr>
          <p:cNvPr id="5" name="Picture 2" descr="http://www.solucionpolitica.net/wp-content/uploads/2011/03/infarto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32656"/>
            <a:ext cx="2945904" cy="338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4364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Muchos </a:t>
            </a:r>
            <a:r>
              <a:rPr lang="es-CO" dirty="0"/>
              <a:t>actúan ingenuamente y planean, </a:t>
            </a:r>
            <a:r>
              <a:rPr lang="es-CO" dirty="0" smtClean="0"/>
              <a:t>estudian, </a:t>
            </a:r>
            <a:r>
              <a:rPr lang="es-CO" dirty="0"/>
              <a:t>salen, etc. y no toman en cuenta a Dios en ninguno de sus planes. Actúan como si nunca fueran a morir y se aferran a esta vida como si esta vida fuera todo.</a:t>
            </a:r>
            <a:br>
              <a:rPr lang="es-CO" dirty="0"/>
            </a:br>
            <a:r>
              <a:rPr lang="es-CO" dirty="0"/>
              <a:t>Hermano, tu vida es muy corta y no sabes cuál será el fin de tus días, no te jactes, no planees tanto, mejor asegura tu alma; </a:t>
            </a:r>
            <a:r>
              <a:rPr lang="es-CO" i="1" dirty="0"/>
              <a:t>“Mi vida va pasando como las sombras en la noche; ¡me estoy marchitando como la hierba</a:t>
            </a:r>
            <a:r>
              <a:rPr lang="es-CO" i="1" dirty="0" smtClean="0"/>
              <a:t>!”</a:t>
            </a:r>
          </a:p>
          <a:p>
            <a:pPr marL="0" indent="0" algn="ctr">
              <a:buNone/>
            </a:pPr>
            <a:r>
              <a:rPr lang="es-CO" i="1" dirty="0">
                <a:solidFill>
                  <a:srgbClr val="FF0000"/>
                </a:solidFill>
              </a:rPr>
              <a:t> </a:t>
            </a:r>
            <a:r>
              <a:rPr lang="es-CO" b="1" i="1" dirty="0">
                <a:solidFill>
                  <a:srgbClr val="FF0000"/>
                </a:solidFill>
              </a:rPr>
              <a:t>Salmos 102:11</a:t>
            </a:r>
            <a:r>
              <a:rPr lang="es-CO" i="1" dirty="0">
                <a:solidFill>
                  <a:srgbClr val="FF0000"/>
                </a:solidFill>
              </a:rPr>
              <a:t>.</a:t>
            </a:r>
            <a:r>
              <a:rPr lang="es-CO" dirty="0">
                <a:solidFill>
                  <a:srgbClr val="FF0000"/>
                </a:solidFill>
              </a:rPr>
              <a:t> 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Tu </a:t>
            </a:r>
            <a:r>
              <a:rPr lang="es-CO" dirty="0"/>
              <a:t>vida solo dura un lapso de tiempo, muy corto, y no sabes cuándo será el fin de sus días, por eso el salmista le pedía a Dios, </a:t>
            </a:r>
            <a:r>
              <a:rPr lang="es-CO" i="1" dirty="0"/>
              <a:t>“déjame aprender a contar mis días con sabiduría, porque son pocos.”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13073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Hay muchos que creen que tienen muchos años por delante, pero ellos no saben la voluntad de Dios, porque no lo conocen a él, y otros mueren antes de tiempo debido a su cantidad excesivas de pecado, Dios no te permitirá que continúes cometiendo mas inmundicia; el es soberano, pero no abuses de su gracia; </a:t>
            </a:r>
            <a:endParaRPr lang="es-CO" dirty="0" smtClean="0"/>
          </a:p>
          <a:p>
            <a:pPr marL="0" indent="0">
              <a:buNone/>
            </a:pPr>
            <a:endParaRPr lang="es-CO" i="1" dirty="0" smtClean="0"/>
          </a:p>
          <a:p>
            <a:pPr marL="0" indent="0" algn="ctr">
              <a:buNone/>
            </a:pPr>
            <a:r>
              <a:rPr lang="es-CO" i="1" dirty="0" smtClean="0"/>
              <a:t>“</a:t>
            </a:r>
            <a:r>
              <a:rPr lang="es-CO" i="1" dirty="0"/>
              <a:t>Mas tú, oh Dios, harás descender aquéllos al pozo de perdición. Los hombres sanguinarios y engañadores no llegarán a la mitad de sus días; Pero yo en ti confiaré.” </a:t>
            </a:r>
            <a:r>
              <a:rPr lang="es-CO" b="1" i="1" dirty="0">
                <a:solidFill>
                  <a:srgbClr val="FF0000"/>
                </a:solidFill>
              </a:rPr>
              <a:t>Salmos 55:23</a:t>
            </a:r>
            <a:r>
              <a:rPr lang="es-CO" dirty="0"/>
              <a:t>; tu tiempo se acaba, no pienses que llegaras muy lejos, tú no eres tu dueño.</a:t>
            </a:r>
          </a:p>
        </p:txBody>
      </p:sp>
    </p:spTree>
    <p:extLst>
      <p:ext uri="{BB962C8B-B14F-4D97-AF65-F5344CB8AC3E}">
        <p14:creationId xmlns:p14="http://schemas.microsoft.com/office/powerpoint/2010/main" val="3806422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0081" y="3790442"/>
            <a:ext cx="9123919" cy="30963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CO" sz="2800" i="1" dirty="0" smtClean="0">
                <a:solidFill>
                  <a:srgbClr val="FF0000"/>
                </a:solidFill>
              </a:rPr>
              <a:t>“</a:t>
            </a:r>
            <a:r>
              <a:rPr lang="es-CO" sz="2800" i="1" dirty="0">
                <a:solidFill>
                  <a:srgbClr val="FF0000"/>
                </a:solidFill>
              </a:rPr>
              <a:t>Entonces decidí </a:t>
            </a:r>
            <a:r>
              <a:rPr lang="es-CO" sz="2800" i="1" dirty="0" smtClean="0">
                <a:solidFill>
                  <a:srgbClr val="FF0000"/>
                </a:solidFill>
              </a:rPr>
              <a:t> ver </a:t>
            </a:r>
            <a:r>
              <a:rPr lang="es-CO" sz="2800" i="1" dirty="0">
                <a:solidFill>
                  <a:srgbClr val="FF0000"/>
                </a:solidFill>
              </a:rPr>
              <a:t>qué de bueno ofrecen los placeres, ¡pero tampoco a esto le encontré sentido! Y concluí que las diversiones son una locura, y que los placeres no sirven para nada. Hice luego la prueba de beber mucha cerveza y alcohol y de cometer las más grandes tonterías y locuras. Quería ver qué de bueno le encuentra la gente a sus pocos años de vida en este </a:t>
            </a:r>
            <a:r>
              <a:rPr lang="es-CO" sz="2800" i="1" dirty="0" smtClean="0">
                <a:solidFill>
                  <a:srgbClr val="FF0000"/>
                </a:solidFill>
              </a:rPr>
              <a:t>mundo»..</a:t>
            </a:r>
            <a:endParaRPr lang="es-CO" sz="2800" dirty="0">
              <a:solidFill>
                <a:srgbClr val="FF0000"/>
              </a:solidFill>
            </a:endParaRPr>
          </a:p>
        </p:txBody>
      </p:sp>
      <p:pic>
        <p:nvPicPr>
          <p:cNvPr id="5122" name="Picture 2" descr="http://1.bp.blogspot.com/_zlM65KQlnMg/S_7medLXe5I/AAAAAAAAAYI/kTjoMs-PoKY/s320/en_la_oficina_eeuu-copia%5B1%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0"/>
            <a:ext cx="2627784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47692"/>
            <a:ext cx="6516216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b="1" i="1" dirty="0"/>
              <a:t>Insensatez del hombre.</a:t>
            </a:r>
            <a:r>
              <a:rPr lang="es-CO" sz="2400" dirty="0"/>
              <a:t> Tu reloj continua avanzando, pero tu propia insensatez, te va llevando poco a poco cada vez a estar más lejos de Dios, a la condenación eterna, tu vives solo para esta vida, solo para este tiempo, y te aferras a esta vida con todas tus fuerzas, porque tal ves piensas que no hay más; y le sacas el provecho hasta el máximo, viviendo en la vanidad de esta vida; Salomón, no explica cómo es la vida vacía del hombre sin </a:t>
            </a:r>
            <a:r>
              <a:rPr lang="es-CO" sz="2400" dirty="0" smtClean="0"/>
              <a:t>Cristo.</a:t>
            </a:r>
            <a:endParaRPr lang="es-CO" sz="2400" dirty="0"/>
          </a:p>
        </p:txBody>
      </p:sp>
      <p:sp>
        <p:nvSpPr>
          <p:cNvPr id="5" name="4 Rectángulo"/>
          <p:cNvSpPr/>
          <p:nvPr/>
        </p:nvSpPr>
        <p:spPr>
          <a:xfrm>
            <a:off x="6300192" y="2996952"/>
            <a:ext cx="30706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i="1" dirty="0">
                <a:solidFill>
                  <a:srgbClr val="FF0000"/>
                </a:solidFill>
              </a:rPr>
              <a:t>Sumidos en la </a:t>
            </a:r>
            <a:r>
              <a:rPr lang="es-CO" sz="2000" b="1" i="1" dirty="0" smtClean="0">
                <a:solidFill>
                  <a:srgbClr val="FF0000"/>
                </a:solidFill>
              </a:rPr>
              <a:t>tecnología</a:t>
            </a:r>
            <a:endParaRPr lang="es-CO" sz="2000" b="1" dirty="0"/>
          </a:p>
        </p:txBody>
      </p:sp>
    </p:spTree>
    <p:extLst>
      <p:ext uri="{BB962C8B-B14F-4D97-AF65-F5344CB8AC3E}">
        <p14:creationId xmlns:p14="http://schemas.microsoft.com/office/powerpoint/2010/main" val="3113468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332656"/>
            <a:ext cx="8784976" cy="633670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i="1" dirty="0" smtClean="0">
                <a:solidFill>
                  <a:srgbClr val="FF0000"/>
                </a:solidFill>
              </a:rPr>
              <a:t>«Todo </a:t>
            </a:r>
            <a:r>
              <a:rPr lang="es-CO" i="1" dirty="0">
                <a:solidFill>
                  <a:srgbClr val="FF0000"/>
                </a:solidFill>
              </a:rPr>
              <a:t>lo hice en exceso: construí para mí mansiones, planté mis propios viñedos, tuve grandes terrenos y grandes cultivos y jardines. También mandé construir represas de agua para regar los árboles que allí crecían. Llegué a tener muchos esclavos y esclavas, y también tuve más ganado y ovejas que todos los que reinaron en Jerusalén antes que yo. Llegué a tener enorme cantidades de oro y plata, y me quedé con las riquezas de otros reyes y de otras naciones. Tuve a mi servicio cantantes privados, y gocé de todos los placeres humanos, pues tuve muchas mujeres. Hice todo lo que quise, todo lo que se me ocurrió. A mi ojo no le negué nada que se le antojara; Disfruté de toda la ganancia de mis empresas, pues he trabajado para obtenerlo.</a:t>
            </a:r>
            <a:br>
              <a:rPr lang="es-CO" i="1" dirty="0">
                <a:solidFill>
                  <a:srgbClr val="FF0000"/>
                </a:solidFill>
              </a:rPr>
            </a:br>
            <a:r>
              <a:rPr lang="es-CO" i="1" dirty="0">
                <a:solidFill>
                  <a:srgbClr val="FF0000"/>
                </a:solidFill>
              </a:rPr>
              <a:t>Luego me puse a pensar en todo lo que había hecho, y en todo el trabajo que me había costado hacerlo, y me di cuenta de que nada de esto tenía sentido; todo había sido como querer atrapar el viento. ¡Vana ilusión! ¡En esta vida nadie saca ningún provecho!”</a:t>
            </a:r>
            <a:r>
              <a:rPr lang="es-CO" i="1" dirty="0"/>
              <a:t> </a:t>
            </a:r>
            <a:r>
              <a:rPr lang="es-CO" b="1" i="1" dirty="0"/>
              <a:t>Eclesiastés 2:1-2, 4-8, </a:t>
            </a:r>
            <a:r>
              <a:rPr lang="es-CO" b="1" i="1" dirty="0" smtClean="0"/>
              <a:t>10-11.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40271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2359149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El rey Salomón, un tiempo consagrado a Dios, se separó de Él, la </a:t>
            </a:r>
            <a:r>
              <a:rPr lang="es-CO" dirty="0"/>
              <a:t>insensatez </a:t>
            </a:r>
            <a:r>
              <a:rPr lang="es-CO" dirty="0" smtClean="0"/>
              <a:t>humana lo llevó solo para vivir en </a:t>
            </a:r>
            <a:r>
              <a:rPr lang="es-CO" dirty="0"/>
              <a:t>la tierra, pensando en lo terrenal, como que no existiera ningún juicio, viviendo como si Dios no </a:t>
            </a:r>
            <a:r>
              <a:rPr lang="es-CO" dirty="0" smtClean="0"/>
              <a:t>existiera, hiso lo mismo que hacen muchos hoy;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pic>
        <p:nvPicPr>
          <p:cNvPr id="1026" name="Picture 2" descr="http://t0.gstatic.com/images?q=tbn:ANd9GcSZV2yRRzlx3p37A7oz5cA_lDRphzk4kLIC-N3zK7EfsgmRvaarM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7612" y="2537913"/>
            <a:ext cx="2143125" cy="1775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9512" y="2547789"/>
            <a:ext cx="58326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i="1" dirty="0" smtClean="0"/>
              <a:t>«Ya </a:t>
            </a:r>
            <a:r>
              <a:rPr lang="es-CO" sz="2400" i="1" dirty="0"/>
              <a:t>sé lo que voy a hacer. Derribaré mis graneros y levantaré otros más grandes, para guardar en ellos toda mi cosecha y todo lo que tengo. “Luego me diré: Amigo, tienes muchas cosas guardadas para muchos años; descansa, come, bebe, goza de la vida. ‘Pero Dios le dijo: 'Necio, esta misma noche perderás la vida, y lo que tienes guardado, ¿para quién será</a:t>
            </a:r>
            <a:r>
              <a:rPr lang="es-CO" sz="2400" i="1" dirty="0" smtClean="0"/>
              <a:t>?»</a:t>
            </a:r>
          </a:p>
          <a:p>
            <a:r>
              <a:rPr lang="es-CO" sz="2400" b="1" i="1" dirty="0" smtClean="0">
                <a:solidFill>
                  <a:srgbClr val="FF0000"/>
                </a:solidFill>
              </a:rPr>
              <a:t>Lucas </a:t>
            </a:r>
            <a:r>
              <a:rPr lang="es-CO" sz="2400" b="1" i="1" dirty="0">
                <a:solidFill>
                  <a:srgbClr val="FF0000"/>
                </a:solidFill>
              </a:rPr>
              <a:t>12:19-20</a:t>
            </a:r>
            <a:r>
              <a:rPr lang="es-CO" sz="2400" dirty="0">
                <a:solidFill>
                  <a:srgbClr val="FF0000"/>
                </a:solidFill>
              </a:rPr>
              <a:t> (véase también </a:t>
            </a:r>
            <a:r>
              <a:rPr lang="es-CO" sz="2400" b="1" i="1" dirty="0">
                <a:solidFill>
                  <a:srgbClr val="FF0000"/>
                </a:solidFill>
              </a:rPr>
              <a:t>Job 20:6-29</a:t>
            </a:r>
            <a:r>
              <a:rPr lang="es-CO" sz="2400" dirty="0" smtClean="0">
                <a:solidFill>
                  <a:srgbClr val="FF0000"/>
                </a:solidFill>
              </a:rPr>
              <a:t>)</a:t>
            </a:r>
            <a:endParaRPr lang="es-CO" sz="2400" dirty="0">
              <a:solidFill>
                <a:srgbClr val="FF0000"/>
              </a:solidFill>
            </a:endParaRPr>
          </a:p>
        </p:txBody>
      </p:sp>
      <p:pic>
        <p:nvPicPr>
          <p:cNvPr id="1028" name="Picture 4" descr="http://www.fundacionananta.org/web/images/stories/graner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2950" y="4509120"/>
            <a:ext cx="2532450" cy="2171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33772" y="6357194"/>
            <a:ext cx="63104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dirty="0"/>
              <a:t>En su mente no hay espacio para Dios, solo piensan en el dinero.</a:t>
            </a:r>
          </a:p>
        </p:txBody>
      </p:sp>
    </p:spTree>
    <p:extLst>
      <p:ext uri="{BB962C8B-B14F-4D97-AF65-F5344CB8AC3E}">
        <p14:creationId xmlns:p14="http://schemas.microsoft.com/office/powerpoint/2010/main" val="1716508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/>
              <a:t>La vida es tan corta y todos daremos cuenta delante de Dios de lo que hicimos mientras estuvimos en el cuerpo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¿</a:t>
            </a:r>
            <a:r>
              <a:rPr lang="es-CO" dirty="0"/>
              <a:t>De qué te servirá que tu ganes toda la fama de este mundo?,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¿</a:t>
            </a:r>
            <a:r>
              <a:rPr lang="es-CO" dirty="0"/>
              <a:t>de qué te servirá ser popular</a:t>
            </a:r>
            <a:r>
              <a:rPr lang="es-CO" dirty="0" smtClean="0"/>
              <a:t>?,</a:t>
            </a:r>
          </a:p>
          <a:p>
            <a:pPr marL="0" indent="0">
              <a:buNone/>
            </a:pPr>
            <a:r>
              <a:rPr lang="es-CO" dirty="0" smtClean="0"/>
              <a:t> </a:t>
            </a:r>
            <a:r>
              <a:rPr lang="es-CO" dirty="0"/>
              <a:t>¿de qué te servirá trabajar con tanto afán?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¿</a:t>
            </a:r>
            <a:r>
              <a:rPr lang="es-CO" dirty="0"/>
              <a:t>De qué te servirá los títulos y reconocimientos?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¿</a:t>
            </a:r>
            <a:r>
              <a:rPr lang="es-CO" dirty="0"/>
              <a:t>De qué nos servirá todo esto, si al final </a:t>
            </a:r>
            <a:r>
              <a:rPr lang="es-CO" dirty="0" smtClean="0"/>
              <a:t>tú morirás </a:t>
            </a:r>
            <a:r>
              <a:rPr lang="es-CO" dirty="0"/>
              <a:t>como el resto de los seres humanos e ir al </a:t>
            </a:r>
            <a:r>
              <a:rPr lang="es-CO" dirty="0" smtClean="0"/>
              <a:t>lago de fuego </a:t>
            </a:r>
            <a:r>
              <a:rPr lang="es-CO" dirty="0"/>
              <a:t>por tus pecados</a:t>
            </a:r>
            <a:r>
              <a:rPr lang="es-CO" dirty="0" smtClean="0"/>
              <a:t>?</a:t>
            </a:r>
          </a:p>
          <a:p>
            <a:pPr marL="0" indent="0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(véase </a:t>
            </a:r>
            <a:r>
              <a:rPr lang="es-CO" b="1" i="1" dirty="0">
                <a:solidFill>
                  <a:srgbClr val="FF0000"/>
                </a:solidFill>
              </a:rPr>
              <a:t>Mateo 16:26</a:t>
            </a:r>
            <a:r>
              <a:rPr lang="es-CO" dirty="0" smtClean="0">
                <a:solidFill>
                  <a:srgbClr val="FF0000"/>
                </a:solidFill>
              </a:rPr>
              <a:t>)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767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396044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i="1" dirty="0" smtClean="0"/>
              <a:t> El lago de fuego. </a:t>
            </a:r>
            <a:r>
              <a:rPr lang="es-CO" b="1" i="1" dirty="0" smtClean="0">
                <a:solidFill>
                  <a:srgbClr val="FF0000"/>
                </a:solidFill>
              </a:rPr>
              <a:t>Apocalipsis </a:t>
            </a:r>
            <a:r>
              <a:rPr lang="es-CO" b="1" i="1" dirty="0">
                <a:solidFill>
                  <a:srgbClr val="FF0000"/>
                </a:solidFill>
              </a:rPr>
              <a:t>20:10, 12-15; </a:t>
            </a:r>
            <a:r>
              <a:rPr lang="es-CO" b="1" i="1" dirty="0" smtClean="0">
                <a:solidFill>
                  <a:srgbClr val="FF0000"/>
                </a:solidFill>
              </a:rPr>
              <a:t>14:11.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>Dios conoce el tiempo que estarás en la tierra y si tu no te arrepientes, el </a:t>
            </a:r>
            <a:r>
              <a:rPr lang="es-CO" dirty="0" smtClean="0"/>
              <a:t>lago de fuego </a:t>
            </a:r>
            <a:r>
              <a:rPr lang="es-CO" dirty="0"/>
              <a:t>te está esperando.</a:t>
            </a:r>
            <a:br>
              <a:rPr lang="es-CO" dirty="0"/>
            </a:b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Cada </a:t>
            </a:r>
            <a:r>
              <a:rPr lang="es-CO" dirty="0"/>
              <a:t>segundo 3 almas entran a la eternidad. De las aproximadas 200,000 personas que mueren diariamente la gran mayoría </a:t>
            </a:r>
            <a:r>
              <a:rPr lang="es-CO" dirty="0" smtClean="0"/>
              <a:t>terminarán </a:t>
            </a:r>
            <a:r>
              <a:rPr lang="es-CO" dirty="0"/>
              <a:t>en el </a:t>
            </a:r>
            <a:r>
              <a:rPr lang="es-CO" dirty="0" smtClean="0"/>
              <a:t>lago de fuego. Si tenemos en cuenta la multitud de habitantes antes del diluvio, de las cuales solamente ocho se salvaron.</a:t>
            </a:r>
          </a:p>
        </p:txBody>
      </p:sp>
      <p:pic>
        <p:nvPicPr>
          <p:cNvPr id="6146" name="Picture 2" descr="http://1.bp.blogspot.com/_zlM65KQlnMg/S_7ncv7yllI/AAAAAAAAAYQ/PZrzodywT1k/s320/infierno%5B1%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365104"/>
            <a:ext cx="2771800" cy="2491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-4451" y="4133609"/>
            <a:ext cx="6372200" cy="267765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El lago de fuego será un lugar muy real, porque Dios lo dice,  es posible que hoy tú te rías, pero la verdad es que no entiendes cuan terrible es el; es un lugar horrible, espantoso;  si tu rechazas a Cristo, más vale que te prepares, porque este será el final de los que rechacen a Cristo como su salvador</a:t>
            </a:r>
            <a:r>
              <a:rPr lang="es-CO" sz="2400" dirty="0" smtClean="0"/>
              <a:t>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85645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2800" dirty="0" smtClean="0">
                <a:latin typeface="Algerian" pitchFamily="82" charset="0"/>
              </a:rPr>
              <a:t>Al final La Santa Biblia presenta solo dos grupos de personas</a:t>
            </a:r>
            <a:endParaRPr lang="es-CO" sz="2800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8" cy="544522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sz="4400" b="1" dirty="0" smtClean="0">
                <a:solidFill>
                  <a:srgbClr val="FF0000"/>
                </a:solidFill>
              </a:rPr>
              <a:t>1)</a:t>
            </a:r>
            <a:r>
              <a:rPr lang="es-CO" sz="3600" b="1" dirty="0" smtClean="0"/>
              <a:t>. </a:t>
            </a:r>
            <a:r>
              <a:rPr lang="es-CO" sz="3600" dirty="0"/>
              <a:t>L</a:t>
            </a:r>
            <a:r>
              <a:rPr lang="es-CO" sz="3600" dirty="0" smtClean="0"/>
              <a:t>os </a:t>
            </a:r>
            <a:r>
              <a:rPr lang="es-CO" sz="3600" dirty="0"/>
              <a:t>que guardan sus </a:t>
            </a:r>
            <a:r>
              <a:rPr lang="es-CO" dirty="0"/>
              <a:t>mandamientos</a:t>
            </a:r>
            <a:r>
              <a:rPr lang="es-CO" sz="3600" dirty="0"/>
              <a:t>, </a:t>
            </a:r>
            <a:r>
              <a:rPr lang="es-CO" sz="3600" dirty="0" smtClean="0"/>
              <a:t>tendrán derecho </a:t>
            </a:r>
            <a:r>
              <a:rPr lang="es-CO" sz="3600" dirty="0"/>
              <a:t>al árbol de la vida, y </a:t>
            </a:r>
            <a:r>
              <a:rPr lang="es-CO" sz="3600" dirty="0" smtClean="0"/>
              <a:t>entrarán por </a:t>
            </a:r>
            <a:r>
              <a:rPr lang="es-CO" sz="3600" dirty="0"/>
              <a:t>las puertas en la ciudad.</a:t>
            </a:r>
            <a:r>
              <a:rPr lang="es-CO" sz="3600" b="1" dirty="0">
                <a:solidFill>
                  <a:srgbClr val="FF0000"/>
                </a:solidFill>
              </a:rPr>
              <a:t> </a:t>
            </a:r>
            <a:r>
              <a:rPr lang="es-CO" sz="3600" b="1" dirty="0" smtClean="0">
                <a:solidFill>
                  <a:srgbClr val="FF0000"/>
                </a:solidFill>
              </a:rPr>
              <a:t>Apoc.22:14</a:t>
            </a:r>
            <a:r>
              <a:rPr lang="es-CO" sz="3600" dirty="0" smtClean="0"/>
              <a:t>. Es decir: los aceptaron a Cristo como su Salvador personal.</a:t>
            </a:r>
            <a:endParaRPr lang="es-CO" sz="3600" dirty="0"/>
          </a:p>
          <a:p>
            <a:pPr marL="0" indent="0">
              <a:buNone/>
            </a:pPr>
            <a:endParaRPr lang="es-CO" sz="3600" b="1" baseline="30000" dirty="0"/>
          </a:p>
          <a:p>
            <a:pPr marL="0" indent="0">
              <a:buNone/>
            </a:pPr>
            <a:r>
              <a:rPr lang="es-CO" sz="4400" b="1" dirty="0" smtClean="0">
                <a:solidFill>
                  <a:srgbClr val="FF0000"/>
                </a:solidFill>
              </a:rPr>
              <a:t>2)</a:t>
            </a:r>
            <a:r>
              <a:rPr lang="es-CO" sz="5100" b="1" dirty="0" smtClean="0"/>
              <a:t>. </a:t>
            </a:r>
            <a:r>
              <a:rPr lang="es-CO" sz="3600" dirty="0" smtClean="0"/>
              <a:t>Mas </a:t>
            </a:r>
            <a:r>
              <a:rPr lang="es-CO" sz="3600" dirty="0"/>
              <a:t>los </a:t>
            </a:r>
            <a:r>
              <a:rPr lang="es-CO" sz="3600" dirty="0" smtClean="0"/>
              <a:t>«perros </a:t>
            </a:r>
            <a:r>
              <a:rPr lang="es-CO" sz="3600" dirty="0"/>
              <a:t>estarán </a:t>
            </a:r>
            <a:r>
              <a:rPr lang="es-CO" sz="3600" dirty="0" smtClean="0"/>
              <a:t>fuera</a:t>
            </a:r>
            <a:r>
              <a:rPr lang="es-CO" sz="3600" dirty="0"/>
              <a:t>, y los hechiceros, y los disolutos, y los homicidas, y los idólatras, y cualquiera que ama y hace </a:t>
            </a:r>
            <a:r>
              <a:rPr lang="es-CO" sz="3600" dirty="0" smtClean="0"/>
              <a:t>mentira». </a:t>
            </a:r>
            <a:r>
              <a:rPr lang="es-CO" sz="3600" b="1" dirty="0" smtClean="0">
                <a:solidFill>
                  <a:srgbClr val="FF0000"/>
                </a:solidFill>
              </a:rPr>
              <a:t>(Verso 15)</a:t>
            </a:r>
            <a:r>
              <a:rPr lang="es-CO" sz="3600" dirty="0" smtClean="0"/>
              <a:t>. Es decir: los que no quisieron aceptar a Cristo como su Salvador.</a:t>
            </a:r>
          </a:p>
          <a:p>
            <a:pPr marL="0" indent="0">
              <a:buNone/>
            </a:pPr>
            <a:endParaRPr lang="es-CO" sz="3600" b="1" dirty="0"/>
          </a:p>
          <a:p>
            <a:pPr marL="0" indent="0">
              <a:buNone/>
            </a:pPr>
            <a:r>
              <a:rPr lang="es-CO" sz="3600" dirty="0" smtClean="0"/>
              <a:t>Entonces ¿Quiénes irán al lago de fuego? Los mencionados en el </a:t>
            </a:r>
            <a:r>
              <a:rPr lang="es-CO" sz="3600" b="1" dirty="0" smtClean="0">
                <a:solidFill>
                  <a:srgbClr val="FF0000"/>
                </a:solidFill>
              </a:rPr>
              <a:t>verso 15;</a:t>
            </a:r>
            <a:r>
              <a:rPr lang="es-CO" sz="3600" dirty="0" smtClean="0"/>
              <a:t> y que </a:t>
            </a:r>
            <a:r>
              <a:rPr lang="es-CO" sz="3600" b="1" dirty="0" smtClean="0">
                <a:solidFill>
                  <a:srgbClr val="FF0000"/>
                </a:solidFill>
              </a:rPr>
              <a:t>Apoc.21:8</a:t>
            </a:r>
            <a:r>
              <a:rPr lang="es-CO" sz="3600" dirty="0" smtClean="0"/>
              <a:t> los identifica como </a:t>
            </a:r>
            <a:r>
              <a:rPr lang="es-CO" sz="3600" i="1" dirty="0" smtClean="0"/>
              <a:t>“Cobardes </a:t>
            </a:r>
            <a:r>
              <a:rPr lang="es-CO" sz="3600" i="1" dirty="0"/>
              <a:t>e incrédulos, los abominables y homicidas, los fornicarios y hechiceros, los idólatras y todos los mentirosos tendrán su parte en el lago que arde con fuego y azufre, que es la muerte segunda.” 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99877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Si tu eres un “cristiano” que no das fruto, que no cambias, que solo confiesas pero no vives conforme a la </a:t>
            </a:r>
            <a:r>
              <a:rPr lang="es-CO" dirty="0" smtClean="0"/>
              <a:t>Palabra</a:t>
            </a:r>
            <a:r>
              <a:rPr lang="es-CO" dirty="0"/>
              <a:t>, también el </a:t>
            </a:r>
            <a:r>
              <a:rPr lang="es-CO" dirty="0" smtClean="0"/>
              <a:t>lago de fuego será para ti, recuerda, no </a:t>
            </a:r>
            <a:r>
              <a:rPr lang="es-CO" dirty="0"/>
              <a:t>son los dones, sino los frutos los que importan, obedece la </a:t>
            </a:r>
            <a:r>
              <a:rPr lang="es-CO" dirty="0" smtClean="0"/>
              <a:t>Palabra</a:t>
            </a:r>
            <a:r>
              <a:rPr lang="es-CO" dirty="0"/>
              <a:t>, un genuino cristiano obedece la </a:t>
            </a:r>
            <a:r>
              <a:rPr lang="es-CO" dirty="0" smtClean="0"/>
              <a:t>Palabra</a:t>
            </a:r>
            <a:r>
              <a:rPr lang="es-CO" dirty="0"/>
              <a:t>;</a:t>
            </a:r>
            <a:r>
              <a:rPr lang="es-CO" i="1" dirty="0"/>
              <a:t> </a:t>
            </a:r>
            <a:endParaRPr lang="es-CO" i="1" dirty="0" smtClean="0"/>
          </a:p>
          <a:p>
            <a:pPr marL="0" indent="0">
              <a:buNone/>
            </a:pPr>
            <a:endParaRPr lang="es-CO" i="1" dirty="0"/>
          </a:p>
          <a:p>
            <a:pPr marL="0" indent="0">
              <a:buNone/>
            </a:pPr>
            <a:r>
              <a:rPr lang="es-CO" i="1" dirty="0" smtClean="0"/>
              <a:t>“</a:t>
            </a:r>
            <a:r>
              <a:rPr lang="es-CO" i="1" dirty="0"/>
              <a:t>No todo el que me dice: Señor, Señor, entrará en el reino de los cielos, sino el que hace la voluntad de mi Padre que está en los cielos. Muchos me dirán en aquel día: Señor, Señor, ¿no profetizamos en tu nombre, y en tu nombre echamos fuera demonios, y en tu nombre hicimos muchos milagros? Y entonces les declararé: Nunca os conocí; apartaos de mí, hacedores de maldad” </a:t>
            </a:r>
            <a:r>
              <a:rPr lang="es-CO" b="1" i="1" dirty="0">
                <a:solidFill>
                  <a:srgbClr val="FF0000"/>
                </a:solidFill>
              </a:rPr>
              <a:t>Mateo </a:t>
            </a:r>
            <a:r>
              <a:rPr lang="es-CO" b="1" i="1" dirty="0" smtClean="0">
                <a:solidFill>
                  <a:srgbClr val="FF0000"/>
                </a:solidFill>
              </a:rPr>
              <a:t>7:21-23.</a:t>
            </a:r>
            <a:r>
              <a:rPr lang="es-CO" b="1" i="1" dirty="0" smtClean="0"/>
              <a:t> </a:t>
            </a:r>
            <a:r>
              <a:rPr lang="es-CO" i="1" dirty="0" smtClean="0"/>
              <a:t>Y su voluntad se encuentra en su Santa Ley </a:t>
            </a:r>
            <a:r>
              <a:rPr lang="es-CO" b="1" i="1" dirty="0" smtClean="0">
                <a:solidFill>
                  <a:srgbClr val="FF0000"/>
                </a:solidFill>
              </a:rPr>
              <a:t>(Sal.40:40).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247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52028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i="1" dirty="0"/>
              <a:t>Tu tiempo se acaba</a:t>
            </a:r>
            <a:r>
              <a:rPr lang="es-CO" b="1" i="1" dirty="0" smtClean="0"/>
              <a:t>. </a:t>
            </a:r>
            <a:r>
              <a:rPr lang="es-CO" dirty="0" smtClean="0"/>
              <a:t>Amigo</a:t>
            </a:r>
            <a:r>
              <a:rPr lang="es-CO" dirty="0"/>
              <a:t>, </a:t>
            </a:r>
            <a:r>
              <a:rPr lang="es-CO" dirty="0" smtClean="0"/>
              <a:t>quizá tu </a:t>
            </a:r>
            <a:r>
              <a:rPr lang="es-CO" dirty="0"/>
              <a:t>tiempo está llegando a su </a:t>
            </a:r>
            <a:r>
              <a:rPr lang="es-CO" dirty="0" smtClean="0"/>
              <a:t>límite hoy, </a:t>
            </a:r>
            <a:r>
              <a:rPr lang="es-CO" dirty="0"/>
              <a:t>la muerte acecha en cualquier momento; no abuses de la misericordia de Dios, </a:t>
            </a:r>
            <a:r>
              <a:rPr lang="es-CO" dirty="0" smtClean="0"/>
              <a:t>es cierto que Él </a:t>
            </a:r>
            <a:r>
              <a:rPr lang="es-CO" dirty="0"/>
              <a:t>es amor, pero también </a:t>
            </a:r>
            <a:r>
              <a:rPr lang="es-CO" dirty="0" smtClean="0"/>
              <a:t>será el </a:t>
            </a:r>
            <a:r>
              <a:rPr lang="es-CO" dirty="0"/>
              <a:t>Juez; hoy que tu estas con vida es el tiempo para arrepentirte</a:t>
            </a:r>
            <a:r>
              <a:rPr lang="es-CO" dirty="0" smtClean="0"/>
              <a:t>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635896" y="2996953"/>
            <a:ext cx="223224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Muchos no se arrepienten a pesar de tantos mensajes que </a:t>
            </a:r>
            <a:r>
              <a:rPr lang="es-CO" sz="2000" b="1" dirty="0" smtClean="0">
                <a:solidFill>
                  <a:srgbClr val="FF0000"/>
                </a:solidFill>
              </a:rPr>
              <a:t>se les dan, </a:t>
            </a:r>
            <a:r>
              <a:rPr lang="es-CO" sz="2000" b="1" dirty="0">
                <a:solidFill>
                  <a:srgbClr val="FF0000"/>
                </a:solidFill>
              </a:rPr>
              <a:t>la luz frente a sus ojos, y ellos </a:t>
            </a:r>
            <a:r>
              <a:rPr lang="es-CO" sz="2000" b="1" dirty="0" smtClean="0">
                <a:solidFill>
                  <a:srgbClr val="FF0000"/>
                </a:solidFill>
              </a:rPr>
              <a:t>lo </a:t>
            </a:r>
            <a:r>
              <a:rPr lang="es-CO" sz="2000" b="1" dirty="0">
                <a:solidFill>
                  <a:srgbClr val="FF0000"/>
                </a:solidFill>
              </a:rPr>
              <a:t>que hacen es acumular pecados, por su dureza de corazón;</a:t>
            </a:r>
          </a:p>
        </p:txBody>
      </p:sp>
      <p:pic>
        <p:nvPicPr>
          <p:cNvPr id="1026" name="Picture 2" descr="http://t0.gstatic.com/images?q=tbn:ANd9GcQaDFNc4setZOA9CAu-wPLYWtIJeQBNNSqXXboUnIcBQ8tJWWn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96953"/>
            <a:ext cx="3312368" cy="3341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3.bp.blogspot.com/-EP9mS0V-XVs/TvpREpZUDnI/AAAAAAAAHyM/HSMP_6QdZgY/s1600/8-Jes%25C3%25BAs%2Bjuez%2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96953"/>
            <a:ext cx="3189954" cy="3341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5662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4474840" cy="3096344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San Pablo dice: </a:t>
            </a:r>
            <a:r>
              <a:rPr lang="es-CO" i="1" dirty="0" smtClean="0"/>
              <a:t>“Pero </a:t>
            </a:r>
            <a:r>
              <a:rPr lang="es-CO" i="1" dirty="0"/>
              <a:t>por tu dureza y por tu corazón no arrepentido, atesoras para ti mismo ira para el día de la ira y de la revelación del justo juicio de Dios,” </a:t>
            </a:r>
            <a:endParaRPr lang="es-CO" i="1" dirty="0" smtClean="0"/>
          </a:p>
          <a:p>
            <a:pPr marL="0" indent="0" algn="ctr">
              <a:buNone/>
            </a:pPr>
            <a:r>
              <a:rPr lang="es-CO" b="1" i="1" dirty="0" smtClean="0">
                <a:solidFill>
                  <a:srgbClr val="FF0000"/>
                </a:solidFill>
              </a:rPr>
              <a:t>Romanos 2:5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www.extendiendoelreino.com/img/insensate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281436"/>
            <a:ext cx="3695700" cy="24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99520" y="3717032"/>
            <a:ext cx="5637358" cy="30469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i="1" dirty="0"/>
              <a:t>Dureza de corazón = gr. Sklerótes: </a:t>
            </a:r>
            <a:r>
              <a:rPr lang="es-CO" sz="2400" i="1" dirty="0" smtClean="0"/>
              <a:t>que quiere decir: «encallecimiento</a:t>
            </a:r>
            <a:r>
              <a:rPr lang="es-CO" sz="2400" i="1" dirty="0"/>
              <a:t>, obstinación de corazón, entendimiento ó mente.</a:t>
            </a:r>
            <a:br>
              <a:rPr lang="es-CO" sz="2400" i="1" dirty="0"/>
            </a:br>
            <a:r>
              <a:rPr lang="es-CO" sz="2400" i="1" dirty="0"/>
              <a:t>Callo= donde no hay ramificaciones nerviosas, por lo cual la persona tiene una capa de piel muerta en la cual no siente nada.</a:t>
            </a:r>
            <a:r>
              <a:rPr lang="es-CO" sz="2400" dirty="0"/>
              <a:t/>
            </a:r>
            <a:br>
              <a:rPr lang="es-CO" sz="2400" dirty="0"/>
            </a:br>
            <a:endParaRPr lang="es-CO" sz="2400" dirty="0"/>
          </a:p>
        </p:txBody>
      </p:sp>
      <p:pic>
        <p:nvPicPr>
          <p:cNvPr id="2052" name="Picture 4" descr="http://sphotos-a.xx.fbcdn.net/hphotos-ash3/563947_10151202943384474_32629424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88213"/>
            <a:ext cx="304800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65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332656"/>
            <a:ext cx="8640960" cy="6264696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Muchos tienen el corazón duro y por eso cuando hayan leído este mensaje incluso se burlaran, y no cambiaran, pero amigo, la palabra te ha sido dada; un día cuando estés delante de Dios, este mensaje testificara en tu contra.</a:t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r>
              <a:rPr lang="es-CO" dirty="0"/>
              <a:t>Solo Dios sabe hasta donde él te extenderá su misericordia, el te da las oportunidades que él desea, pero no es en tu tiempo sino en </a:t>
            </a:r>
            <a:r>
              <a:rPr lang="es-CO" dirty="0" smtClean="0"/>
              <a:t>el tiempo de Dios. </a:t>
            </a:r>
            <a:r>
              <a:rPr lang="es-CO" dirty="0"/>
              <a:t>Arrepiéntete </a:t>
            </a:r>
            <a:r>
              <a:rPr lang="es-CO" dirty="0" smtClean="0"/>
              <a:t>hoy, </a:t>
            </a:r>
            <a:r>
              <a:rPr lang="es-CO" dirty="0"/>
              <a:t>r</a:t>
            </a:r>
            <a:r>
              <a:rPr lang="es-CO" dirty="0" smtClean="0"/>
              <a:t>ecibe </a:t>
            </a:r>
            <a:r>
              <a:rPr lang="es-CO" dirty="0"/>
              <a:t>a Jesús y el cambiara tu vida.</a:t>
            </a:r>
            <a:br>
              <a:rPr lang="es-CO" dirty="0"/>
            </a:b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Dios </a:t>
            </a:r>
            <a:r>
              <a:rPr lang="es-CO" dirty="0"/>
              <a:t>te busca por un tiempo, no es cuando tú quieras, </a:t>
            </a:r>
            <a:r>
              <a:rPr lang="es-CO" b="1" i="1" dirty="0">
                <a:latin typeface="Agency FB" pitchFamily="34" charset="0"/>
              </a:rPr>
              <a:t>“cuando escuches su voz, no endurezcas tu corazón; “Pues a Moisés dice: Tendré misericordia del que yo tenga misericordia, y me compadeceré del que yo me compadezca. Así que no depende del que quiere, ni del que corre, sino de Dios que tiene misericordia.” </a:t>
            </a:r>
            <a:endParaRPr lang="es-CO" b="1" i="1" dirty="0" smtClean="0">
              <a:latin typeface="Agency FB" pitchFamily="34" charset="0"/>
            </a:endParaRPr>
          </a:p>
          <a:p>
            <a:pPr marL="0" indent="0" algn="ctr">
              <a:buNone/>
            </a:pPr>
            <a:r>
              <a:rPr lang="es-CO" b="1" i="1" dirty="0" smtClean="0">
                <a:solidFill>
                  <a:srgbClr val="FF0000"/>
                </a:solidFill>
              </a:rPr>
              <a:t>Romanos </a:t>
            </a:r>
            <a:r>
              <a:rPr lang="es-CO" b="1" i="1" dirty="0">
                <a:solidFill>
                  <a:srgbClr val="FF0000"/>
                </a:solidFill>
              </a:rPr>
              <a:t>9:15-16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262770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19256" cy="2520280"/>
          </a:xfrm>
          <a:blipFill>
            <a:blip r:embed="rId2"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/>
              <a:t>Hermano, no eres tu quien controla las agujas de tu reloj, Dios lo </a:t>
            </a:r>
            <a:r>
              <a:rPr lang="es-CO" b="1" dirty="0" smtClean="0"/>
              <a:t>CONTROLA</a:t>
            </a:r>
            <a:r>
              <a:rPr lang="es-CO" dirty="0" smtClean="0"/>
              <a:t> </a:t>
            </a:r>
            <a:r>
              <a:rPr lang="es-CO" dirty="0"/>
              <a:t>y esas agujas marcan que tu tiempo se está acabando, y muy pronto el Señor así como en los </a:t>
            </a:r>
            <a:r>
              <a:rPr lang="es-CO" dirty="0" smtClean="0"/>
              <a:t>días </a:t>
            </a:r>
            <a:r>
              <a:rPr lang="es-CO" dirty="0"/>
              <a:t>de </a:t>
            </a:r>
            <a:r>
              <a:rPr lang="es-CO" dirty="0" smtClean="0"/>
              <a:t>Noé, </a:t>
            </a:r>
            <a:r>
              <a:rPr lang="es-CO" dirty="0"/>
              <a:t>que tuvo </a:t>
            </a:r>
            <a:r>
              <a:rPr lang="es-CO" dirty="0" smtClean="0"/>
              <a:t>misericordia la tendrá </a:t>
            </a:r>
            <a:r>
              <a:rPr lang="es-CO" dirty="0"/>
              <a:t>contigo;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-10752" y="2996952"/>
            <a:ext cx="5158815" cy="378565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pero llega un día donde </a:t>
            </a:r>
            <a:r>
              <a:rPr lang="es-CO" sz="2400" dirty="0" smtClean="0"/>
              <a:t>Él mismo Dios </a:t>
            </a:r>
            <a:r>
              <a:rPr lang="es-CO" sz="2400" dirty="0"/>
              <a:t>cierra la puerta y se acaba la misericordia; y así como aquellos afuera del arca, se casaban y se relajaban, y se divertían y gastaban en sus vanidades, y cuando Dios cerró la puerta del arca. Ellos clamaban y decían ahora si creo, ahora estoy listo, ahora creo, PERO YA ERA DEMASIADO </a:t>
            </a:r>
            <a:r>
              <a:rPr lang="es-CO" sz="2400" dirty="0" smtClean="0"/>
              <a:t>TARDE</a:t>
            </a:r>
            <a:r>
              <a:rPr lang="es-CO" sz="2400" dirty="0"/>
              <a:t>.</a:t>
            </a:r>
            <a:br>
              <a:rPr lang="es-CO" sz="2400" dirty="0"/>
            </a:br>
            <a:endParaRPr lang="es-CO" sz="2400" dirty="0"/>
          </a:p>
        </p:txBody>
      </p:sp>
      <p:pic>
        <p:nvPicPr>
          <p:cNvPr id="1026" name="Picture 2" descr="http://3.bp.blogspot.com/-7e86LXJIaP4/T8yqHW41tWI/AAAAAAAAAmU/_O449OjE8NA/s1600/Arca,+la+puerta+se+cierr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996952"/>
            <a:ext cx="3833986" cy="3785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7078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es-CO" sz="6700" i="1" dirty="0" smtClean="0"/>
              <a:t>Dice Dios: “Yo </a:t>
            </a:r>
            <a:r>
              <a:rPr lang="es-CO" sz="6700" i="1" dirty="0"/>
              <a:t>los llamo, pero ustedes no me responden; les hago señas, pero ustedes no me hacen caso. Rechazan todos mis consejos, y desobedecen mis regaños. ¡Pues yo también me burlaré cuando estén llenos de miedo, y se queden en la ruina! Será como si los arrastrara el viento o les cayera una tormenta. Me llamarán, y no les responderé; me buscarán, y no me encontrarán. Ustedes no quieren aprender ni obedecer a Dios; no siguen mis consejos, ni aceptan mis enseñanzas.</a:t>
            </a:r>
            <a:br>
              <a:rPr lang="es-CO" sz="6700" i="1" dirty="0"/>
            </a:br>
            <a:r>
              <a:rPr lang="es-CO" sz="6700" i="1" dirty="0"/>
              <a:t>Por eso recibirán su merecido: ¡tendrán problemas de sobra! ¡Sufrirán las consecuencias de sus malas decisiones y de su mala conducta! ¡Acabarán siendo destruidos por su necedad y por su poca atención! Pero los que me hagan caso vivirán tranquilos y en paz, y no tendrán miedo del mal»” </a:t>
            </a:r>
            <a:endParaRPr lang="es-CO" sz="6700" i="1" dirty="0" smtClean="0"/>
          </a:p>
          <a:p>
            <a:pPr marL="0" indent="0" algn="ctr">
              <a:buNone/>
            </a:pPr>
            <a:r>
              <a:rPr lang="es-CO" sz="6700" b="1" i="1" dirty="0" smtClean="0">
                <a:solidFill>
                  <a:srgbClr val="FF0000"/>
                </a:solidFill>
              </a:rPr>
              <a:t>Proverbios </a:t>
            </a:r>
            <a:r>
              <a:rPr lang="es-CO" sz="6700" b="1" i="1" dirty="0">
                <a:solidFill>
                  <a:srgbClr val="FF0000"/>
                </a:solidFill>
              </a:rPr>
              <a:t>1:24-33</a:t>
            </a:r>
            <a:r>
              <a:rPr lang="es-CO" sz="6700" dirty="0">
                <a:solidFill>
                  <a:srgbClr val="FF0000"/>
                </a:solidFill>
              </a:rPr>
              <a:t> (véase también </a:t>
            </a:r>
            <a:r>
              <a:rPr lang="es-CO" sz="6700" b="1" i="1" dirty="0">
                <a:solidFill>
                  <a:srgbClr val="FF0000"/>
                </a:solidFill>
              </a:rPr>
              <a:t>Romanos 1:24-32</a:t>
            </a:r>
            <a:r>
              <a:rPr lang="es-CO" sz="6700" dirty="0" smtClean="0">
                <a:solidFill>
                  <a:srgbClr val="FF0000"/>
                </a:solidFill>
              </a:rPr>
              <a:t>)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8718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63367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Si </a:t>
            </a:r>
            <a:r>
              <a:rPr lang="es-CO" dirty="0"/>
              <a:t>tu persistes en tu maldad y tu corazón se </a:t>
            </a:r>
            <a:r>
              <a:rPr lang="es-CO" dirty="0" smtClean="0"/>
              <a:t>endurecerá </a:t>
            </a:r>
            <a:r>
              <a:rPr lang="es-CO" dirty="0"/>
              <a:t>Dios te entregara a lo que tú quieres y eso te destruirá! </a:t>
            </a:r>
            <a:endParaRPr lang="es-CO" dirty="0" smtClean="0"/>
          </a:p>
          <a:p>
            <a:pPr marL="0" indent="0" algn="ctr">
              <a:buNone/>
            </a:pPr>
            <a:r>
              <a:rPr lang="es-CO" i="1" dirty="0" smtClean="0"/>
              <a:t>“</a:t>
            </a:r>
            <a:r>
              <a:rPr lang="es-CO" sz="3600" i="1" dirty="0">
                <a:latin typeface="Agency FB" pitchFamily="34" charset="0"/>
              </a:rPr>
              <a:t>y con todo engaño de iniquidad para los que se pierden, por cuanto no recibieron </a:t>
            </a:r>
            <a:r>
              <a:rPr lang="es-CO" sz="3600" i="1" dirty="0" smtClean="0">
                <a:latin typeface="Agency FB" pitchFamily="34" charset="0"/>
              </a:rPr>
              <a:t>(</a:t>
            </a:r>
            <a:r>
              <a:rPr lang="es-CO" sz="3600" i="1" u="sng" dirty="0" smtClean="0">
                <a:latin typeface="Agency FB" pitchFamily="34" charset="0"/>
              </a:rPr>
              <a:t>no quisieron recibir</a:t>
            </a:r>
            <a:r>
              <a:rPr lang="es-CO" sz="3600" i="1" dirty="0" smtClean="0">
                <a:latin typeface="Agency FB" pitchFamily="34" charset="0"/>
              </a:rPr>
              <a:t>) el </a:t>
            </a:r>
            <a:r>
              <a:rPr lang="es-CO" sz="3600" i="1" dirty="0">
                <a:latin typeface="Agency FB" pitchFamily="34" charset="0"/>
              </a:rPr>
              <a:t>amor de la verdad para ser salvos. Por esto Dios les envía un poder engañoso, para que crean la mentira, a fin de que sean condenados todos los que no creyeron a la verdad, sino que se complacieron en la injusticia mal</a:t>
            </a:r>
            <a:r>
              <a:rPr lang="es-CO" i="1" dirty="0"/>
              <a:t>”. </a:t>
            </a:r>
            <a:endParaRPr lang="es-CO" i="1" dirty="0" smtClean="0"/>
          </a:p>
          <a:p>
            <a:pPr marL="0" indent="0" algn="ctr">
              <a:buNone/>
            </a:pPr>
            <a:r>
              <a:rPr lang="es-CO" b="1" i="1" dirty="0" smtClean="0">
                <a:solidFill>
                  <a:srgbClr val="FF0000"/>
                </a:solidFill>
              </a:rPr>
              <a:t>2 </a:t>
            </a:r>
            <a:r>
              <a:rPr lang="es-CO" b="1" i="1" dirty="0">
                <a:solidFill>
                  <a:srgbClr val="FF0000"/>
                </a:solidFill>
              </a:rPr>
              <a:t>Tesalonicenses </a:t>
            </a:r>
            <a:r>
              <a:rPr lang="es-CO" b="1" i="1" dirty="0" smtClean="0">
                <a:solidFill>
                  <a:srgbClr val="FF0000"/>
                </a:solidFill>
              </a:rPr>
              <a:t>2:10-12.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0408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23042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Como hemos visto claramente, Dios </a:t>
            </a:r>
            <a:r>
              <a:rPr lang="es-CO" dirty="0"/>
              <a:t>no está jugando. el es misericordioso, y si tú te vuelves de toda tu maldad el te perdonará, pero es hoy que lees esto, es hoy el día de cambio. </a:t>
            </a:r>
            <a:endParaRPr lang="es-CO" dirty="0" smtClean="0"/>
          </a:p>
        </p:txBody>
      </p:sp>
      <p:pic>
        <p:nvPicPr>
          <p:cNvPr id="8194" name="Picture 2" descr="http://4.bp.blogspot.com/_zlM65KQlnMg/S_7oHHJ3QiI/AAAAAAAAAYg/htOFWRV7bBs/s320/reconciliac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708920"/>
            <a:ext cx="30480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9512" y="2708920"/>
            <a:ext cx="5688632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i="1" dirty="0"/>
              <a:t>Él dice: “si se humillare mi pueblo, sobre el cual mi nombre es invocado, y oraren, y buscaren mi rostro, y se convirtieren de sus malos caminos; entonces yo oiré desde los cielos, y perdonaré sus pecados, y sanaré su tierra.” </a:t>
            </a:r>
            <a:r>
              <a:rPr lang="es-CO" sz="2800" b="1" i="1" dirty="0">
                <a:solidFill>
                  <a:srgbClr val="FF0000"/>
                </a:solidFill>
              </a:rPr>
              <a:t>2Crónicas 7:14</a:t>
            </a:r>
            <a:r>
              <a:rPr lang="es-CO" sz="2800" dirty="0">
                <a:solidFill>
                  <a:srgbClr val="FF0000"/>
                </a:solidFill>
              </a:rPr>
              <a:t>; </a:t>
            </a:r>
          </a:p>
          <a:p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-3753" y="5877272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>
                <a:solidFill>
                  <a:srgbClr val="FF0000"/>
                </a:solidFill>
              </a:rPr>
              <a:t>Note el amor de Dios tan grande, que no solamente está dispuesto a perdonarte, sino que tu tierra, es decir, tu propiedad, tu trabajo de lo que tu </a:t>
            </a:r>
            <a:r>
              <a:rPr lang="es-CO" sz="2000" b="1" i="1" dirty="0" smtClean="0">
                <a:solidFill>
                  <a:srgbClr val="FF0000"/>
                </a:solidFill>
              </a:rPr>
              <a:t>vives</a:t>
            </a:r>
            <a:r>
              <a:rPr lang="es-CO" sz="2000" b="1" i="1" dirty="0">
                <a:solidFill>
                  <a:srgbClr val="FF0000"/>
                </a:solidFill>
              </a:rPr>
              <a:t>., será bendecido. ¡Que bueno es Dios!</a:t>
            </a:r>
            <a:r>
              <a:rPr lang="es-CO" sz="2000" b="1" dirty="0">
                <a:solidFill>
                  <a:srgbClr val="FF0000"/>
                </a:solidFill>
              </a:rPr>
              <a:t/>
            </a:r>
            <a:br>
              <a:rPr lang="es-CO" sz="2000" b="1" dirty="0">
                <a:solidFill>
                  <a:srgbClr val="FF0000"/>
                </a:solidFill>
              </a:rPr>
            </a:br>
            <a:endParaRPr lang="es-CO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985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4618856" cy="396044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Si </a:t>
            </a:r>
            <a:r>
              <a:rPr lang="es-CO" dirty="0"/>
              <a:t>hoy te humillas, si hoy le clamas, si hoy te arrepientes y recibes a Cristo como tu señor, si recibes al único camino que puedes tomar, entonces vendrán días nuevos y de cambio para tu vida, y tendrás seguridad en aquel día</a:t>
            </a:r>
            <a:r>
              <a:rPr lang="es-CO" dirty="0" smtClean="0"/>
              <a:t>.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3528" y="4581128"/>
            <a:ext cx="856895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i="1" dirty="0" smtClean="0">
                <a:latin typeface="Agency FB" pitchFamily="34" charset="0"/>
              </a:rPr>
              <a:t>«Así </a:t>
            </a:r>
            <a:r>
              <a:rPr lang="es-CO" sz="3200" i="1" dirty="0">
                <a:latin typeface="Agency FB" pitchFamily="34" charset="0"/>
              </a:rPr>
              <a:t>que, arrepentíos y convertíos, para que sean borrados vuestros pecados; para que vengan de la presencia del Señor tiempos de refrigerio</a:t>
            </a:r>
            <a:r>
              <a:rPr lang="es-CO" sz="3200" i="1" dirty="0"/>
              <a:t>.” </a:t>
            </a:r>
          </a:p>
          <a:p>
            <a:pPr algn="ctr"/>
            <a:r>
              <a:rPr lang="es-CO" sz="3200" b="1" i="1" dirty="0">
                <a:solidFill>
                  <a:srgbClr val="FF0000"/>
                </a:solidFill>
              </a:rPr>
              <a:t>Hechos 3:19</a:t>
            </a:r>
            <a:r>
              <a:rPr lang="es-CO" sz="3200" dirty="0">
                <a:solidFill>
                  <a:srgbClr val="FF0000"/>
                </a:solidFill>
              </a:rPr>
              <a:t>(véase</a:t>
            </a:r>
            <a:r>
              <a:rPr lang="es-CO" sz="3200" b="1" i="1" dirty="0">
                <a:solidFill>
                  <a:srgbClr val="FF0000"/>
                </a:solidFill>
              </a:rPr>
              <a:t> Romanos 10:9-10)</a:t>
            </a:r>
            <a:endParaRPr lang="es-CO" sz="32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3.bp.blogspot.com/_z67uOFoMiNM/SaUGj91MrtI/AAAAAAAAA1Y/0izQ0XxL2GI/s1600/arrepentimient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846" y="73227"/>
            <a:ext cx="3810000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438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23224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Por favor. Entrega ahora mismo tu vida a Cristo nuestro Salvador. Si ya lo hiciste, conságrate más a Él. Yo te aseguro que la segunda venida de Cristo esta a las puertas, y por ende, el tiempo de gracia ya casi se termina. 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94319" y="2703016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4400" dirty="0" smtClean="0"/>
              <a:t>Querido hermano y amigo, que </a:t>
            </a:r>
            <a:r>
              <a:rPr lang="es-CO" sz="4400" dirty="0"/>
              <a:t>Dios te bendiga y te ayude a tomar la mejor decisión de tu vida. </a:t>
            </a:r>
            <a:r>
              <a:rPr lang="es-CO" sz="4400" dirty="0" smtClean="0"/>
              <a:t>Amen.</a:t>
            </a:r>
            <a:endParaRPr lang="es-CO" sz="4400" dirty="0"/>
          </a:p>
        </p:txBody>
      </p:sp>
      <p:pic>
        <p:nvPicPr>
          <p:cNvPr id="3074" name="Picture 2" descr="http://www.cafaalfonso.com.ar/cuaresma/cuaresm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6319" y="2924944"/>
            <a:ext cx="3954153" cy="3718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860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2138</Words>
  <Application>Microsoft Office PowerPoint</Application>
  <PresentationFormat>Presentación en pantalla (4:3)</PresentationFormat>
  <Paragraphs>69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5" baseType="lpstr">
      <vt:lpstr>Tema de Office</vt:lpstr>
      <vt:lpstr>TU TIEMPO SE ESTÁ ACABANDO n°2.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Al final La Santa Biblia presenta solo dos grupos de personas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FAMILIA FIERRO CH</dc:creator>
  <cp:lastModifiedBy>FAMILIA FIERRO CH</cp:lastModifiedBy>
  <cp:revision>3</cp:revision>
  <dcterms:created xsi:type="dcterms:W3CDTF">2013-05-09T14:25:39Z</dcterms:created>
  <dcterms:modified xsi:type="dcterms:W3CDTF">2013-05-09T14:36:03Z</dcterms:modified>
</cp:coreProperties>
</file>